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60" r:id="rId6"/>
    <p:sldId id="259" r:id="rId7"/>
    <p:sldId id="261" r:id="rId8"/>
    <p:sldId id="268" r:id="rId9"/>
    <p:sldId id="262" r:id="rId10"/>
    <p:sldId id="264" r:id="rId11"/>
    <p:sldId id="272" r:id="rId12"/>
    <p:sldId id="265" r:id="rId13"/>
    <p:sldId id="266" r:id="rId14"/>
    <p:sldId id="267" r:id="rId15"/>
    <p:sldId id="258" r:id="rId16"/>
    <p:sldId id="257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AF1AE-83BF-4C5F-9BE4-44CA0C44CBEA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48CBF-46DD-4977-9DA8-FF76F81C1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294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處理 </a:t>
            </a:r>
            <a:r>
              <a:rPr lang="en-US" altLang="zh-TW" dirty="0"/>
              <a:t>"</a:t>
            </a:r>
            <a:r>
              <a:rPr lang="zh-TW" altLang="en-US" dirty="0"/>
              <a:t>全</a:t>
            </a:r>
            <a:r>
              <a:rPr lang="en-US" altLang="zh-TW" dirty="0"/>
              <a:t>"</a:t>
            </a:r>
            <a:r>
              <a:rPr lang="zh-TW" altLang="en-US" dirty="0"/>
              <a:t>、</a:t>
            </a:r>
            <a:r>
              <a:rPr lang="en-US" altLang="zh-TW" dirty="0"/>
              <a:t>"</a:t>
            </a:r>
            <a:r>
              <a:rPr lang="zh-TW" altLang="en-US" dirty="0"/>
              <a:t>整棟</a:t>
            </a:r>
            <a:r>
              <a:rPr lang="en-US" altLang="zh-TW" dirty="0"/>
              <a:t>"</a:t>
            </a:r>
            <a:r>
              <a:rPr lang="zh-TW" altLang="en-US" dirty="0"/>
              <a:t>、</a:t>
            </a:r>
            <a:r>
              <a:rPr lang="en-US" altLang="zh-TW" dirty="0"/>
              <a:t>"</a:t>
            </a:r>
            <a:r>
              <a:rPr lang="zh-TW" altLang="en-US" dirty="0"/>
              <a:t>全棟</a:t>
            </a:r>
            <a:r>
              <a:rPr lang="en-US" altLang="zh-TW" dirty="0"/>
              <a:t>"</a:t>
            </a:r>
            <a:r>
              <a:rPr lang="zh-TW" altLang="en-US" dirty="0"/>
              <a:t>、</a:t>
            </a:r>
            <a:r>
              <a:rPr lang="en-US" altLang="zh-TW" dirty="0"/>
              <a:t>"</a:t>
            </a:r>
            <a:r>
              <a:rPr lang="zh-TW" altLang="en-US" dirty="0"/>
              <a:t>全部</a:t>
            </a:r>
            <a:r>
              <a:rPr lang="en-US" altLang="zh-TW" dirty="0"/>
              <a:t>" </a:t>
            </a:r>
            <a:r>
              <a:rPr lang="zh-TW" altLang="en-US" dirty="0"/>
              <a:t>等情況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48CBF-46DD-4977-9DA8-FF76F81C18F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23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81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50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35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20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92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89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5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44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24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13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06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53DF6E8-C1FD-4360-A741-C995357878C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E75D072-B05A-4CE6-B948-1BCD41C3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60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718BA-EC07-BF25-26AB-5ABDC9C3A6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8000" dirty="0"/>
              <a:t>Taiwan House Sale Price Prediction Challenge</a:t>
            </a:r>
            <a:endParaRPr lang="zh-TW" altLang="en-US" sz="8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CA1F18-A15F-5DBA-9B3B-9174D81A22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111701049</a:t>
            </a:r>
            <a:r>
              <a:rPr lang="zh-TW" altLang="en-US" dirty="0"/>
              <a:t> 顏慎皓</a:t>
            </a:r>
          </a:p>
        </p:txBody>
      </p:sp>
    </p:spTree>
    <p:extLst>
      <p:ext uri="{BB962C8B-B14F-4D97-AF65-F5344CB8AC3E}">
        <p14:creationId xmlns:p14="http://schemas.microsoft.com/office/powerpoint/2010/main" val="2531716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F155C-13C2-3523-034A-C848DA07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建造特徵：路名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E21FB7-BAEF-9721-A357-E8823FCAB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VBA</a:t>
            </a:r>
            <a:r>
              <a:rPr lang="zh-TW" altLang="en-US" dirty="0"/>
              <a:t>萃取路名、合併欄位</a:t>
            </a:r>
            <a:endParaRPr lang="en-US" altLang="zh-TW" dirty="0"/>
          </a:p>
          <a:p>
            <a:r>
              <a:rPr lang="zh-TW" altLang="en-US" dirty="0"/>
              <a:t>組合成：縣市鄉鎮市區、縣市鄉鎮市區路名</a:t>
            </a:r>
          </a:p>
        </p:txBody>
      </p:sp>
    </p:spTree>
    <p:extLst>
      <p:ext uri="{BB962C8B-B14F-4D97-AF65-F5344CB8AC3E}">
        <p14:creationId xmlns:p14="http://schemas.microsoft.com/office/powerpoint/2010/main" val="224000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91AA1-B5CC-836E-4290-25F5476B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輸出處理：價錢數值取整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A7257-E5AE-2240-603B-E5301BA4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觀察：成交價幾乎為取道萬元之整數</a:t>
            </a:r>
            <a:endParaRPr lang="en-US" altLang="zh-TW" dirty="0"/>
          </a:p>
          <a:p>
            <a:r>
              <a:rPr lang="zh-TW" altLang="en-US" dirty="0"/>
              <a:t>在輸出最終預測時，我們將所有「總價元」取整到萬位數</a:t>
            </a:r>
          </a:p>
        </p:txBody>
      </p:sp>
    </p:spTree>
    <p:extLst>
      <p:ext uri="{BB962C8B-B14F-4D97-AF65-F5344CB8AC3E}">
        <p14:creationId xmlns:p14="http://schemas.microsoft.com/office/powerpoint/2010/main" val="132053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F9E82-3097-17E5-3335-46FF0416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訓練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463CBE-5C55-22AE-90EE-E4FC1507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平台：</a:t>
            </a:r>
            <a:r>
              <a:rPr lang="en-US" altLang="zh-TW" dirty="0"/>
              <a:t> Google </a:t>
            </a:r>
            <a:r>
              <a:rPr lang="en-US" altLang="zh-TW" dirty="0" err="1"/>
              <a:t>Colab</a:t>
            </a:r>
            <a:r>
              <a:rPr lang="en-US" altLang="zh-TW" dirty="0"/>
              <a:t> Pro</a:t>
            </a:r>
          </a:p>
          <a:p>
            <a:r>
              <a:rPr lang="en-US" altLang="zh-TW" dirty="0"/>
              <a:t>T4</a:t>
            </a:r>
            <a:r>
              <a:rPr lang="zh-TW" altLang="en-US" dirty="0"/>
              <a:t> </a:t>
            </a:r>
            <a:r>
              <a:rPr lang="en-US" altLang="zh-TW" dirty="0"/>
              <a:t>GPU</a:t>
            </a:r>
          </a:p>
          <a:p>
            <a:r>
              <a:rPr lang="zh-TW" altLang="en-US" dirty="0"/>
              <a:t>使用模型：</a:t>
            </a:r>
            <a:endParaRPr lang="en-US" altLang="zh-TW" dirty="0"/>
          </a:p>
          <a:p>
            <a:pPr lvl="1"/>
            <a:r>
              <a:rPr lang="zh-TW" altLang="en-US" dirty="0"/>
              <a:t>原本使用</a:t>
            </a:r>
            <a:r>
              <a:rPr lang="en-US" altLang="zh-TW" dirty="0" err="1"/>
              <a:t>CatBoost</a:t>
            </a:r>
            <a:r>
              <a:rPr lang="zh-TW" altLang="en-US" dirty="0"/>
              <a:t>，可以直接吃</a:t>
            </a:r>
            <a:r>
              <a:rPr lang="en-US" altLang="zh-TW" dirty="0"/>
              <a:t>Categorical features</a:t>
            </a:r>
          </a:p>
          <a:p>
            <a:pPr lvl="2"/>
            <a:r>
              <a:rPr lang="en-US" altLang="zh-TW" dirty="0" err="1"/>
              <a:t>BayesianOptimization</a:t>
            </a:r>
            <a:r>
              <a:rPr lang="zh-TW" altLang="en-US" dirty="0"/>
              <a:t>貝葉斯調參</a:t>
            </a:r>
            <a:endParaRPr lang="en-US" altLang="zh-TW" dirty="0"/>
          </a:p>
          <a:p>
            <a:pPr lvl="2"/>
            <a:r>
              <a:rPr lang="zh-TW" altLang="en-US" dirty="0"/>
              <a:t>嘗試使用</a:t>
            </a:r>
            <a:r>
              <a:rPr lang="en-US" altLang="zh-TW" dirty="0" err="1"/>
              <a:t>CatBoost</a:t>
            </a:r>
            <a:r>
              <a:rPr lang="zh-TW" altLang="en-US" dirty="0"/>
              <a:t>的內建特徵選擇工具</a:t>
            </a:r>
            <a:r>
              <a:rPr lang="en-US" altLang="zh-TW" dirty="0"/>
              <a:t>feature</a:t>
            </a:r>
            <a:r>
              <a:rPr lang="zh-TW" altLang="en-US" dirty="0"/>
              <a:t> </a:t>
            </a:r>
            <a:r>
              <a:rPr lang="en-US" altLang="zh-TW" dirty="0"/>
              <a:t>selection</a:t>
            </a:r>
            <a:r>
              <a:rPr lang="zh-TW" altLang="en-US" dirty="0"/>
              <a:t>，效果不佳，因此暫時不使用</a:t>
            </a:r>
            <a:endParaRPr lang="en-US" altLang="zh-TW" dirty="0"/>
          </a:p>
          <a:p>
            <a:pPr lvl="1"/>
            <a:r>
              <a:rPr lang="zh-TW" altLang="en-US" dirty="0"/>
              <a:t>嘗試使用</a:t>
            </a:r>
            <a:r>
              <a:rPr lang="en-US" altLang="zh-TW" dirty="0" err="1"/>
              <a:t>XGBoost</a:t>
            </a:r>
            <a:r>
              <a:rPr lang="zh-TW" altLang="en-US" dirty="0"/>
              <a:t>，效果較佳</a:t>
            </a:r>
            <a:endParaRPr lang="en-US" altLang="zh-TW" dirty="0"/>
          </a:p>
          <a:p>
            <a:pPr lvl="2"/>
            <a:r>
              <a:rPr lang="en-US" altLang="zh-TW" dirty="0" err="1"/>
              <a:t>KFold</a:t>
            </a:r>
            <a:r>
              <a:rPr lang="en-US" altLang="zh-TW" dirty="0"/>
              <a:t> </a:t>
            </a:r>
            <a:r>
              <a:rPr lang="zh-TW" altLang="en-US" dirty="0"/>
              <a:t>交叉驗證（</a:t>
            </a:r>
            <a:r>
              <a:rPr lang="en-US" altLang="zh-TW" dirty="0"/>
              <a:t>Cross-Validation</a:t>
            </a:r>
            <a:r>
              <a:rPr lang="zh-TW" altLang="en-US" dirty="0"/>
              <a:t>）</a:t>
            </a:r>
            <a:endParaRPr lang="en-US" altLang="zh-TW" dirty="0"/>
          </a:p>
          <a:p>
            <a:pPr lvl="2"/>
            <a:r>
              <a:rPr lang="en-US" altLang="zh-TW" dirty="0"/>
              <a:t>MAE</a:t>
            </a:r>
            <a:r>
              <a:rPr lang="zh-TW" altLang="en-US" dirty="0"/>
              <a:t> 約</a:t>
            </a:r>
            <a:r>
              <a:rPr lang="en-US" altLang="zh-TW" dirty="0"/>
              <a:t>110000</a:t>
            </a:r>
            <a:endParaRPr lang="zh-TW" altLang="en-US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753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6B1EA-8341-CC97-E586-3220DDA8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關鍵步驟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641365-DB83-8EC3-4BC0-99BBF3930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在尋找特徵時，發現：</a:t>
            </a:r>
            <a:r>
              <a:rPr lang="zh-TW" altLang="en-US" b="1" dirty="0"/>
              <a:t>單價元平方公尺*建物移轉總面積平方公尺</a:t>
            </a:r>
            <a:r>
              <a:rPr lang="zh-TW" altLang="en-US" dirty="0"/>
              <a:t>有高度解釋力</a:t>
            </a:r>
            <a:endParaRPr lang="en-US" altLang="zh-TW" dirty="0"/>
          </a:p>
          <a:p>
            <a:r>
              <a:rPr lang="zh-TW" altLang="en-US" dirty="0"/>
              <a:t>查詢地政司網站 與 觀察資料</a:t>
            </a:r>
            <a:endParaRPr lang="en-US" altLang="zh-TW" dirty="0"/>
          </a:p>
        </p:txBody>
      </p:sp>
      <p:pic>
        <p:nvPicPr>
          <p:cNvPr id="3075" name="Picture 3" descr="�Ϥ��s��">
            <a:extLst>
              <a:ext uri="{FF2B5EF4-FFF2-40B4-BE49-F238E27FC236}">
                <a16:creationId xmlns:a16="http://schemas.microsoft.com/office/drawing/2014/main" id="{696C0517-4B29-0F3A-B74F-D9EC69447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65" y="2750734"/>
            <a:ext cx="4637729" cy="26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EC9BB825-B400-2172-A63B-CA7EAEDC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17" y="3163550"/>
            <a:ext cx="3998769" cy="26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8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1B183-354A-DBCC-FDB8-31CC84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7739C4-1D9D-2981-8333-DF180A857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取得</a:t>
            </a:r>
            <a:r>
              <a:rPr lang="zh-TW" altLang="en-US" b="1" dirty="0"/>
              <a:t>單價元平方公尺中位數 </a:t>
            </a:r>
            <a:endParaRPr lang="en-US" altLang="zh-TW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如果</a:t>
            </a:r>
            <a:r>
              <a:rPr lang="zh-TW" altLang="en-US" b="1" dirty="0"/>
              <a:t>單價元平方公尺 </a:t>
            </a:r>
            <a:r>
              <a:rPr lang="en-US" altLang="zh-TW" b="1" dirty="0"/>
              <a:t>= </a:t>
            </a:r>
            <a:r>
              <a:rPr lang="zh-TW" altLang="en-US" b="1" dirty="0"/>
              <a:t>空值 </a:t>
            </a:r>
            <a:r>
              <a:rPr lang="zh-TW" altLang="en-US" dirty="0"/>
              <a:t>且 </a:t>
            </a:r>
            <a:r>
              <a:rPr lang="zh-TW" altLang="en-US" b="1" dirty="0"/>
              <a:t>建物型態 </a:t>
            </a:r>
            <a:r>
              <a:rPr lang="en-US" altLang="zh-TW" b="1" dirty="0"/>
              <a:t>= </a:t>
            </a:r>
            <a:r>
              <a:rPr lang="zh-TW" altLang="en-US" b="1" dirty="0"/>
              <a:t>工廠 </a:t>
            </a:r>
            <a:br>
              <a:rPr lang="en-US" altLang="zh-TW" b="1" dirty="0"/>
            </a:br>
            <a:r>
              <a:rPr lang="en-US" altLang="zh-TW" b="1" dirty="0"/>
              <a:t>	</a:t>
            </a:r>
            <a:r>
              <a:rPr lang="zh-TW" altLang="en-US" dirty="0"/>
              <a:t>單價元平方公尺 </a:t>
            </a:r>
            <a:r>
              <a:rPr lang="en-US" altLang="zh-TW" dirty="0"/>
              <a:t>= </a:t>
            </a:r>
            <a:r>
              <a:rPr lang="zh-TW" altLang="en-US" dirty="0"/>
              <a:t>單價元平方公尺中位數 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如果單價元平方公尺 </a:t>
            </a:r>
            <a:r>
              <a:rPr lang="en-US" altLang="zh-TW" dirty="0"/>
              <a:t>= 0 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單價元平方公尺 </a:t>
            </a:r>
            <a:r>
              <a:rPr lang="en-US" altLang="zh-TW" dirty="0"/>
              <a:t>= </a:t>
            </a:r>
            <a:r>
              <a:rPr lang="zh-TW" altLang="en-US" dirty="0"/>
              <a:t>單價元平方公尺中位數 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如果 車位移轉總面積平方公尺</a:t>
            </a:r>
            <a:r>
              <a:rPr lang="en-US" altLang="zh-TW" dirty="0"/>
              <a:t>=0 </a:t>
            </a:r>
            <a:r>
              <a:rPr lang="zh-TW" altLang="en-US" dirty="0"/>
              <a:t>且 車位總價元</a:t>
            </a:r>
            <a:r>
              <a:rPr lang="en-US" altLang="zh-TW" dirty="0"/>
              <a:t>!=0 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總價元 </a:t>
            </a:r>
            <a:r>
              <a:rPr lang="en-US" altLang="zh-TW" dirty="0"/>
              <a:t>=( </a:t>
            </a:r>
            <a:r>
              <a:rPr lang="zh-TW" altLang="en-US" dirty="0"/>
              <a:t>建物移轉總面積平方公尺 </a:t>
            </a:r>
            <a:r>
              <a:rPr lang="en-US" altLang="zh-TW" dirty="0"/>
              <a:t>)* </a:t>
            </a:r>
            <a:r>
              <a:rPr lang="zh-TW" altLang="en-US" dirty="0"/>
              <a:t>單價元平方公尺 </a:t>
            </a:r>
            <a:br>
              <a:rPr lang="en-US" altLang="zh-TW" dirty="0"/>
            </a:br>
            <a:r>
              <a:rPr lang="zh-TW" altLang="en-US" dirty="0"/>
              <a:t>如果 車位移轉總面積平方公尺</a:t>
            </a:r>
            <a:r>
              <a:rPr lang="en-US" altLang="zh-TW" dirty="0"/>
              <a:t>=!0 </a:t>
            </a:r>
            <a:r>
              <a:rPr lang="zh-TW" altLang="en-US" dirty="0"/>
              <a:t>且 車位總價元</a:t>
            </a:r>
            <a:r>
              <a:rPr lang="en-US" altLang="zh-TW" dirty="0"/>
              <a:t>=0 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總價元 </a:t>
            </a:r>
            <a:r>
              <a:rPr lang="en-US" altLang="zh-TW" dirty="0"/>
              <a:t>=( </a:t>
            </a:r>
            <a:r>
              <a:rPr lang="zh-TW" altLang="en-US" dirty="0"/>
              <a:t>建物移轉總面積平方公尺 </a:t>
            </a:r>
            <a:r>
              <a:rPr lang="en-US" altLang="zh-TW" dirty="0"/>
              <a:t>)* </a:t>
            </a:r>
            <a:r>
              <a:rPr lang="zh-TW" altLang="en-US" dirty="0"/>
              <a:t>單價元平方公尺 </a:t>
            </a:r>
            <a:r>
              <a:rPr lang="en-US" altLang="zh-TW" dirty="0"/>
              <a:t>+ </a:t>
            </a:r>
            <a:r>
              <a:rPr lang="zh-TW" altLang="en-US" dirty="0"/>
              <a:t>車位總價元 </a:t>
            </a:r>
            <a:br>
              <a:rPr lang="en-US" altLang="zh-TW" dirty="0"/>
            </a:br>
            <a:r>
              <a:rPr lang="zh-TW" altLang="en-US" dirty="0"/>
              <a:t>否則 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總價元 </a:t>
            </a:r>
            <a:r>
              <a:rPr lang="en-US" altLang="zh-TW" dirty="0"/>
              <a:t>=( </a:t>
            </a:r>
            <a:r>
              <a:rPr lang="zh-TW" altLang="en-US" dirty="0"/>
              <a:t>建物移轉總面積平方公尺 </a:t>
            </a:r>
            <a:r>
              <a:rPr lang="en-US" altLang="zh-TW" dirty="0"/>
              <a:t>-</a:t>
            </a:r>
            <a:r>
              <a:rPr lang="zh-TW" altLang="en-US" dirty="0"/>
              <a:t>車位移轉總面積平方公尺</a:t>
            </a:r>
            <a:r>
              <a:rPr lang="en-US" altLang="zh-TW" dirty="0"/>
              <a:t>)* </a:t>
            </a:r>
            <a:r>
              <a:rPr lang="zh-TW" altLang="en-US" dirty="0"/>
              <a:t>單價元平方公尺 </a:t>
            </a:r>
            <a:r>
              <a:rPr lang="en-US" altLang="zh-TW" dirty="0"/>
              <a:t>+ </a:t>
            </a:r>
            <a:r>
              <a:rPr lang="zh-TW" altLang="en-US" dirty="0"/>
              <a:t>車位總價元</a:t>
            </a:r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7A475E-A2E5-2B14-3BD6-C546114BFD45}"/>
              </a:ext>
            </a:extLst>
          </p:cNvPr>
          <p:cNvSpPr txBox="1"/>
          <p:nvPr/>
        </p:nvSpPr>
        <p:spPr>
          <a:xfrm>
            <a:off x="5680100" y="61722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MAE</a:t>
            </a:r>
            <a:r>
              <a:rPr lang="zh-TW" altLang="en-US" dirty="0"/>
              <a:t> 約 </a:t>
            </a:r>
            <a:r>
              <a:rPr lang="en-US" altLang="zh-TW" dirty="0"/>
              <a:t>5000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840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D90A0D9-2DE7-7EE1-6E3D-7484CD351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Thank you for your time.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9536C50-8915-598B-6062-87BE13B40C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32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82F863-9316-4A18-32B2-F1CC74975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749FAD-5F3E-F779-1F2A-C7DC6714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7470"/>
            <a:ext cx="5585504" cy="4216154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AEEC7D06-3C93-9E90-0945-E5AC362C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全台房價排行大揭露》新竹超狂飆上全台最貴第3名台北1戶可買屏東7戶-風傳媒">
            <a:extLst>
              <a:ext uri="{FF2B5EF4-FFF2-40B4-BE49-F238E27FC236}">
                <a16:creationId xmlns:a16="http://schemas.microsoft.com/office/drawing/2014/main" id="{E0628B3A-845C-1A0C-81A9-21F4C5E84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72" y="1004932"/>
            <a:ext cx="3784808" cy="50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2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7346B-6D59-43C9-2869-3868E87E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閱讀相關資料找尋想法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2AC74-D454-534B-FB7F-FC03D071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價格的分佈情況，資料是呈現右偏的，大部分的房價都集中在相對較低的價位，而一小部分極高的房價拉長了分佈的情況。</a:t>
            </a: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使用</a:t>
            </a:r>
            <a:r>
              <a:rPr lang="zh-TW" altLang="en-US" b="1" dirty="0">
                <a:solidFill>
                  <a:srgbClr val="242424"/>
                </a:solidFill>
                <a:latin typeface="source-serif-pro"/>
              </a:rPr>
              <a:t>對數轉換</a:t>
            </a:r>
            <a:r>
              <a:rPr lang="en-US" altLang="zh-TW" b="1" dirty="0">
                <a:solidFill>
                  <a:srgbClr val="242424"/>
                </a:solidFill>
                <a:latin typeface="source-serif-pro"/>
              </a:rPr>
              <a:t>(Logarithms)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AE2733-3B45-0664-E6BC-E1C43A63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0"/>
          <a:stretch/>
        </p:blipFill>
        <p:spPr>
          <a:xfrm>
            <a:off x="838200" y="3898232"/>
            <a:ext cx="6092509" cy="22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9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75AEA-4F82-D34F-9D6A-AB0ABD85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閱讀相關資料找尋想法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41773-DE5D-245E-B139-3113A7DC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香港首富李嘉誠曾說房地產最重要的條件為地段，因此輔助資料集將朝地點方向蒐集。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Google Cloud API</a:t>
            </a:r>
            <a:r>
              <a:rPr lang="zh-TW" altLang="en-US" dirty="0"/>
              <a:t>：</a:t>
            </a:r>
            <a:r>
              <a:rPr lang="en-US" altLang="zh-TW" dirty="0"/>
              <a:t>Geocoding API </a:t>
            </a:r>
            <a:r>
              <a:rPr lang="zh-TW" altLang="en-US" dirty="0"/>
              <a:t>將所有地址資料換成經緯度</a:t>
            </a:r>
          </a:p>
          <a:p>
            <a:r>
              <a:rPr lang="zh-TW" altLang="en-US" dirty="0"/>
              <a:t>發現：實價登錄地址資料雜亂</a:t>
            </a:r>
          </a:p>
          <a:p>
            <a:r>
              <a:rPr lang="zh-TW" altLang="en-US" dirty="0"/>
              <a:t>手動處理：</a:t>
            </a:r>
            <a:endParaRPr lang="en-US" altLang="zh-TW" dirty="0"/>
          </a:p>
          <a:p>
            <a:pPr lvl="1"/>
            <a:r>
              <a:rPr lang="zh-TW" altLang="en-US" dirty="0"/>
              <a:t>空值：地籍、交叉路口無法查到</a:t>
            </a:r>
          </a:p>
          <a:p>
            <a:pPr lvl="1"/>
            <a:r>
              <a:rPr lang="zh-TW" altLang="en-US" dirty="0"/>
              <a:t>使用地籍圖資網路便民服務系統查詢</a:t>
            </a:r>
            <a:endParaRPr lang="en-US" altLang="zh-TW" dirty="0"/>
          </a:p>
          <a:p>
            <a:pPr lvl="1"/>
            <a:r>
              <a:rPr lang="zh-TW" altLang="en-US" dirty="0"/>
              <a:t>異常值：手動更正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CE2FF4-6AB0-2C19-06A1-C72CEC2E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44" y="4093257"/>
            <a:ext cx="4753484" cy="22801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81C2E6-8AE0-85DB-D01A-36C0A9E3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62" y="3331708"/>
            <a:ext cx="4944616" cy="23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7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F7BFA-35E6-369A-C5D7-32DA0B55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建造特徵：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AE7165-0F61-89C8-BFAA-8EBE0EB8D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萃取土地數量、建物數量、車位數量</a:t>
            </a:r>
            <a:endParaRPr lang="en-US" altLang="zh-TW" dirty="0"/>
          </a:p>
          <a:p>
            <a:r>
              <a:rPr lang="zh-TW" altLang="en-US" dirty="0"/>
              <a:t>嘗試移除離群值，效果不佳，暫時擱置</a:t>
            </a:r>
          </a:p>
        </p:txBody>
      </p:sp>
    </p:spTree>
    <p:extLst>
      <p:ext uri="{BB962C8B-B14F-4D97-AF65-F5344CB8AC3E}">
        <p14:creationId xmlns:p14="http://schemas.microsoft.com/office/powerpoint/2010/main" val="101685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0F34BA-9AD6-5300-5DE6-7F19F4A2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建造特徵：聚類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ABD57C-ED2F-C0EF-499B-9ADD4772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5861" cy="4351338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KMeans</a:t>
            </a:r>
            <a:r>
              <a:rPr lang="zh-TW" altLang="en-US" dirty="0"/>
              <a:t>算法進行空間聚類分析，創建了聚類距離特徵（</a:t>
            </a:r>
            <a:r>
              <a:rPr lang="en-US" altLang="zh-TW" dirty="0"/>
              <a:t>k1</a:t>
            </a:r>
            <a:r>
              <a:rPr lang="zh-TW" altLang="en-US" dirty="0"/>
              <a:t>至</a:t>
            </a:r>
            <a:r>
              <a:rPr lang="en-US" altLang="zh-TW" dirty="0"/>
              <a:t>k500</a:t>
            </a:r>
            <a:r>
              <a:rPr lang="zh-TW" altLang="en-US" dirty="0"/>
              <a:t>），代表每個物件與</a:t>
            </a:r>
            <a:r>
              <a:rPr lang="en-US" altLang="zh-TW" dirty="0"/>
              <a:t>500</a:t>
            </a:r>
            <a:r>
              <a:rPr lang="zh-TW" altLang="en-US" dirty="0"/>
              <a:t>個聚類中心的距離，並為每個物件分配了一個聚類標籤。</a:t>
            </a:r>
            <a:endParaRPr lang="en-US" altLang="zh-TW" dirty="0"/>
          </a:p>
          <a:p>
            <a:r>
              <a:rPr lang="zh-TW" altLang="en-US" dirty="0"/>
              <a:t>計算聚類內部的銷售數量、用途比例、建物類型比例和平均單價等特徵。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11D623-6B45-7B8D-5AE5-96A9E670D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552" y="1358851"/>
            <a:ext cx="4006026" cy="34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4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E844C-B52B-ECC8-64A0-A66A4DFB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建造特徵：日期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FAF09-5913-6735-C5B4-B095D63F7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為了提高日期特徵的使用效果，我們將「交易年月日」欄位中的民國年格式轉換為西元年，並且提取出年份、月份、季度等特徵。</a:t>
            </a:r>
            <a:endParaRPr lang="en-US" altLang="zh-TW" dirty="0"/>
          </a:p>
          <a:p>
            <a:pPr algn="l"/>
            <a:r>
              <a:rPr lang="zh-TW" altLang="en-US" dirty="0"/>
              <a:t>針對月份這類</a:t>
            </a:r>
            <a:r>
              <a:rPr lang="zh-TW" altLang="en-US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時間序列資料，</a:t>
            </a:r>
            <a:r>
              <a:rPr lang="zh-TW" altLang="en-US" dirty="0"/>
              <a:t>使用三角函數進行月份的週期性轉換，</a:t>
            </a:r>
            <a:r>
              <a:rPr lang="zh-TW" altLang="en-US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希望編碼後的特徵值能反映這種循環關係：相鄰的時間點特徵值相近，而時間間隔越大，特徵值差異就越大。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C7FA69-404B-F029-CC4F-83865245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650" y="3526104"/>
            <a:ext cx="2313226" cy="241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24BE3-62E2-ACBB-97CC-412FB3BA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E8E2F9-82AA-1360-C64F-0BABD8490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改善：</a:t>
            </a:r>
          </a:p>
          <a:p>
            <a:endParaRPr lang="zh-TW" altLang="en-US" dirty="0"/>
          </a:p>
        </p:txBody>
      </p:sp>
      <p:pic>
        <p:nvPicPr>
          <p:cNvPr id="5126" name="Picture 6" descr="file">
            <a:extLst>
              <a:ext uri="{FF2B5EF4-FFF2-40B4-BE49-F238E27FC236}">
                <a16:creationId xmlns:a16="http://schemas.microsoft.com/office/drawing/2014/main" id="{8CC95ABC-9DED-AE2F-E948-FA002775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8" y="2677118"/>
            <a:ext cx="3774056" cy="241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如何解讀國泰房價指數和信義房價指數？">
            <a:extLst>
              <a:ext uri="{FF2B5EF4-FFF2-40B4-BE49-F238E27FC236}">
                <a16:creationId xmlns:a16="http://schemas.microsoft.com/office/drawing/2014/main" id="{A7F0E99C-3BC8-A153-D41D-F4753CC9D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569" y="2725647"/>
            <a:ext cx="5441511" cy="30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E9C1F6-2622-B86A-1580-5E711773E78D}"/>
              </a:ext>
            </a:extLst>
          </p:cNvPr>
          <p:cNvSpPr txBox="1"/>
          <p:nvPr/>
        </p:nvSpPr>
        <p:spPr>
          <a:xfrm>
            <a:off x="5267864" y="59459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信義房價指數</a:t>
            </a:r>
            <a:r>
              <a:rPr lang="zh-TW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純住中古屋物件</a:t>
            </a:r>
            <a:endParaRPr lang="en-US" altLang="zh-TW" b="0" i="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dirty="0">
                <a:solidFill>
                  <a:srgbClr val="D93025"/>
                </a:solidFill>
                <a:latin typeface="Arial" panose="020B0604020202020204" pitchFamily="34" charset="0"/>
              </a:rPr>
              <a:t>國泰</a:t>
            </a:r>
            <a:r>
              <a:rPr lang="zh-TW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房價指數 </a:t>
            </a:r>
            <a:r>
              <a:rPr lang="zh-TW" altLang="en-US" b="0" i="0" dirty="0">
                <a:solidFill>
                  <a:srgbClr val="4D4D4D"/>
                </a:solidFill>
                <a:effectLst/>
                <a:latin typeface="ui-sans-serif"/>
              </a:rPr>
              <a:t>預售屋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37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D0505-014E-0C87-FFBA-3810A2A5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建造特徵：樓層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169735-F9A7-62F3-D5C8-F1E309502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針對「移轉層次」這個欄位，我們透過中文數字轉換，將其轉為數值格式。</a:t>
            </a:r>
            <a:endParaRPr lang="en-US" altLang="zh-TW" dirty="0"/>
          </a:p>
          <a:p>
            <a:r>
              <a:rPr lang="zh-TW" altLang="en-US" dirty="0"/>
              <a:t>同時，根據「總樓層數」欄位判斷是否為頂樓（</a:t>
            </a:r>
            <a:r>
              <a:rPr lang="en-US" altLang="zh-TW" dirty="0" err="1"/>
              <a:t>top_floor</a:t>
            </a:r>
            <a:r>
              <a:rPr lang="zh-TW" altLang="en-US" dirty="0"/>
              <a:t>），並創建了「樓層比例」（</a:t>
            </a:r>
            <a:r>
              <a:rPr lang="en-US" altLang="zh-TW" dirty="0" err="1"/>
              <a:t>floor_ratio</a:t>
            </a:r>
            <a:r>
              <a:rPr lang="zh-TW" altLang="en-US" dirty="0"/>
              <a:t>）這一新特徵，代表所處樓層在整棟建築中的相對位置。</a:t>
            </a:r>
          </a:p>
        </p:txBody>
      </p:sp>
    </p:spTree>
    <p:extLst>
      <p:ext uri="{BB962C8B-B14F-4D97-AF65-F5344CB8AC3E}">
        <p14:creationId xmlns:p14="http://schemas.microsoft.com/office/powerpoint/2010/main" val="2531604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0E0AF056B7C440B729F014147FE9B0" ma:contentTypeVersion="13" ma:contentTypeDescription="Create a new document." ma:contentTypeScope="" ma:versionID="2cfea64a6eced1a1a3c78a686472a2bb">
  <xsd:schema xmlns:xsd="http://www.w3.org/2001/XMLSchema" xmlns:xs="http://www.w3.org/2001/XMLSchema" xmlns:p="http://schemas.microsoft.com/office/2006/metadata/properties" xmlns:ns3="d89a32e4-e3c4-4714-9a85-b04b8d90d38e" targetNamespace="http://schemas.microsoft.com/office/2006/metadata/properties" ma:root="true" ma:fieldsID="f701f23a269c3669f9cc3ca733dc8474" ns3:_="">
    <xsd:import namespace="d89a32e4-e3c4-4714-9a85-b04b8d90d3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a32e4-e3c4-4714-9a85-b04b8d90d3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89a32e4-e3c4-4714-9a85-b04b8d90d38e" xsi:nil="true"/>
  </documentManagement>
</p:properties>
</file>

<file path=customXml/itemProps1.xml><?xml version="1.0" encoding="utf-8"?>
<ds:datastoreItem xmlns:ds="http://schemas.openxmlformats.org/officeDocument/2006/customXml" ds:itemID="{7084C734-44EA-4F06-91D8-59F9B70F9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a32e4-e3c4-4714-9a85-b04b8d90d3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8378D5-7684-4385-A621-4B1FD12415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AC8584-0775-4F90-AA20-65A8F41FE663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d89a32e4-e3c4-4714-9a85-b04b8d90d38e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603</TotalTime>
  <Words>717</Words>
  <Application>Microsoft Office PowerPoint</Application>
  <PresentationFormat>寬螢幕</PresentationFormat>
  <Paragraphs>57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source-serif-pro</vt:lpstr>
      <vt:lpstr>ui-sans-serif</vt:lpstr>
      <vt:lpstr>Aptos</vt:lpstr>
      <vt:lpstr>Arial</vt:lpstr>
      <vt:lpstr>Roboto</vt:lpstr>
      <vt:lpstr>Rockwell</vt:lpstr>
      <vt:lpstr>Rockwell Condensed</vt:lpstr>
      <vt:lpstr>Wingdings</vt:lpstr>
      <vt:lpstr>木刻字型</vt:lpstr>
      <vt:lpstr>Taiwan House Sale Price Prediction Challenge</vt:lpstr>
      <vt:lpstr>PowerPoint 簡報</vt:lpstr>
      <vt:lpstr>閱讀相關資料找尋想法</vt:lpstr>
      <vt:lpstr>閱讀相關資料找尋想法</vt:lpstr>
      <vt:lpstr>建造特徵：</vt:lpstr>
      <vt:lpstr>建造特徵：聚類</vt:lpstr>
      <vt:lpstr>建造特徵：日期</vt:lpstr>
      <vt:lpstr>PowerPoint 簡報</vt:lpstr>
      <vt:lpstr>建造特徵：樓層</vt:lpstr>
      <vt:lpstr>建造特徵：路名</vt:lpstr>
      <vt:lpstr>輸出處理：價錢數值取整</vt:lpstr>
      <vt:lpstr>訓練</vt:lpstr>
      <vt:lpstr>關鍵步驟</vt:lpstr>
      <vt:lpstr>公式</vt:lpstr>
      <vt:lpstr>Thank you for your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顏慎皓</dc:creator>
  <cp:lastModifiedBy>顏慎皓</cp:lastModifiedBy>
  <cp:revision>5</cp:revision>
  <dcterms:created xsi:type="dcterms:W3CDTF">2024-10-28T16:58:07Z</dcterms:created>
  <dcterms:modified xsi:type="dcterms:W3CDTF">2024-10-29T03:01:22Z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0x010100AB0E0AF056B7C440B729F014147FE9B0</vt:lpwstr>
  </property>
</Properties>
</file>